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549" r:id="rId2"/>
    <p:sldId id="669" r:id="rId3"/>
    <p:sldId id="670" r:id="rId4"/>
    <p:sldId id="671" r:id="rId5"/>
    <p:sldId id="672" r:id="rId6"/>
    <p:sldId id="673" r:id="rId7"/>
    <p:sldId id="674" r:id="rId8"/>
    <p:sldId id="675" r:id="rId9"/>
    <p:sldId id="676" r:id="rId10"/>
    <p:sldId id="677" r:id="rId11"/>
    <p:sldId id="668" r:id="rId12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F00"/>
    <a:srgbClr val="000000"/>
    <a:srgbClr val="333333"/>
    <a:srgbClr val="303030"/>
    <a:srgbClr val="202020"/>
    <a:srgbClr val="323232"/>
    <a:srgbClr val="2E2E2E"/>
    <a:srgbClr val="393939"/>
    <a:srgbClr val="7F7F7F"/>
    <a:srgbClr val="7F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60" autoAdjust="0"/>
    <p:restoredTop sz="70898" autoAdjust="0"/>
  </p:normalViewPr>
  <p:slideViewPr>
    <p:cSldViewPr>
      <p:cViewPr varScale="1">
        <p:scale>
          <a:sx n="102" d="100"/>
          <a:sy n="102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640" y="20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2BA08DB-2A02-284F-9C5A-830C37704123}" type="datetime1">
              <a:rPr lang="en-US"/>
              <a:pPr>
                <a:defRPr/>
              </a:pPr>
              <a:t>7/30/25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3CF16D5-79BF-2943-A715-629BF8EE5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93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903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183B3C-5324-044E-93AF-26B3882D148B}" type="slidenum">
              <a:rPr lang="en-US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pPr/>
              <a:t>0</a:t>
            </a:fld>
            <a:endParaRPr lang="en-US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82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09445-ADBC-8252-2B90-163EE3E11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FD08B-D7C9-CF26-DED9-FDD246ED2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7C3DC-BF9E-DCD6-B814-15ABBAE42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45852-85CC-C16A-16C2-44CEA937B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B7E2-4D95-53DD-5F0A-149E1980C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DEA39-A009-A2FB-241B-4D31AFAE7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DE463-19ED-3F7B-9432-E2EBEF409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5D61B-F2EE-DE38-73EC-A78F2779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05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C745-DB07-76F7-BB0F-4FC3A255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8959DE-BC39-F910-DD42-028A33585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74F5D-D6CB-D0A5-3757-1E1017964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196AB-3DBC-25AD-1022-C45B7F9CB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2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4878E-08B3-9D24-2DA4-4FFA1880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97F6D-0DA7-7798-2AC7-B3CF0B314E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8B9D3-9A15-5124-102D-D33A6AD66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3DA1D-8F53-1CED-9C1B-02B2A5C15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06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7311-FEEE-8110-C6C5-45FADC27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B4E53-71DB-947C-C337-7D27F15AB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AE83A-5179-A8A4-0CE2-1A06259EE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E64A9-B4FC-35AD-F8A7-7F7789820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53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60D32-FE10-ADE2-8654-E37E5C99F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C9850-7A60-0B3D-8F72-28989519A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40650-1F78-C6EF-B23A-7932BE474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A00C-F27F-716A-982B-B351ED6C5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7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EF2B2-8374-AFC8-B7E8-47D74BC57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FCEF8-5E2A-6BEC-B765-433FDC5AF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B4102-51B7-5F05-B965-A47C4FCCC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BC718-C176-02ED-0E4F-2C9B599B9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8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E4089-47A1-96BC-2DE2-7C659F639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0F9668-1699-062E-FBDE-E7B2A9114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5B890-3641-D4EC-95B4-B8DEF295F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5CB5D-9742-D14C-516B-A5354BD59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1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066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-76200"/>
            <a:ext cx="2286000" cy="6934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76200"/>
            <a:ext cx="6705600" cy="693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8E0F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6" descr="zebra.png"/>
          <p:cNvPicPr>
            <a:picLocks noChangeAspect="1"/>
          </p:cNvPicPr>
          <p:nvPr userDrawn="1"/>
        </p:nvPicPr>
        <p:blipFill>
          <a:blip r:embed="rId2"/>
          <a:srcRect l="16774" t="14452" r="4301" b="73161"/>
          <a:stretch>
            <a:fillRect/>
          </a:stretch>
        </p:blipFill>
        <p:spPr bwMode="auto">
          <a:xfrm>
            <a:off x="-76200" y="0"/>
            <a:ext cx="9321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133"/>
            <a:ext cx="9144000" cy="1066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E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360" y="1031190"/>
            <a:ext cx="8799146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3500" y="6527800"/>
            <a:ext cx="9144000" cy="381000"/>
          </a:xfrm>
          <a:prstGeom prst="rect">
            <a:avLst/>
          </a:prstGeom>
        </p:spPr>
        <p:txBody>
          <a:bodyPr/>
          <a:lstStyle>
            <a:lvl1pPr algn="l">
              <a:defRPr sz="1200" i="1">
                <a:solidFill>
                  <a:srgbClr val="6C6C6C"/>
                </a:solidFill>
              </a:defRPr>
            </a:lvl1pPr>
          </a:lstStyle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066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066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53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3500" y="6527800"/>
            <a:ext cx="9144000" cy="381000"/>
          </a:xfrm>
          <a:prstGeom prst="rect">
            <a:avLst/>
          </a:prstGeom>
        </p:spPr>
        <p:txBody>
          <a:bodyPr/>
          <a:lstStyle>
            <a:lvl1pPr algn="l">
              <a:defRPr sz="1200" i="1">
                <a:solidFill>
                  <a:srgbClr val="6C6C6C"/>
                </a:solidFill>
              </a:defRPr>
            </a:lvl1pPr>
          </a:lstStyle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09000" y="6962001"/>
            <a:ext cx="618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4C916A-E501-C14E-B763-56C9AA78CE8B}" type="slidenum">
              <a:rPr lang="en-US" sz="1200">
                <a:solidFill>
                  <a:srgbClr val="6C6C6C"/>
                </a:solidFill>
              </a:rPr>
              <a:pPr algn="r"/>
              <a:t>‹#›</a:t>
            </a:fld>
            <a:r>
              <a:rPr lang="en-US" sz="1200">
                <a:solidFill>
                  <a:srgbClr val="6C6C6C"/>
                </a:solidFill>
              </a:rPr>
              <a:t>/17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zebra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90600" y="-304800"/>
            <a:ext cx="11811000" cy="738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-1219200" y="2743200"/>
            <a:ext cx="12268200" cy="441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52402" y="1045988"/>
            <a:ext cx="8957731" cy="175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dirty="0">
                <a:solidFill>
                  <a:srgbClr val="FFFFFF"/>
                </a:solidFill>
              </a:rPr>
              <a:t>Making good scientific figures</a:t>
            </a:r>
            <a:endParaRPr lang="en-US" sz="3200" b="0" dirty="0">
              <a:solidFill>
                <a:srgbClr val="FFFFFF"/>
              </a:solidFill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-118532" y="2895600"/>
            <a:ext cx="9499600" cy="3341372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US" sz="2800" b="1"/>
              <a:t>Kendrick Kay</a:t>
            </a:r>
          </a:p>
          <a:p>
            <a:pPr eaLnBrk="1" hangingPunct="1"/>
            <a:r>
              <a:rPr lang="en-US" sz="2800"/>
              <a:t>kay@umn.edu • http://cvnlab.net</a:t>
            </a:r>
            <a:endParaRPr lang="en-US" sz="28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193618"/>
            <a:ext cx="1983793" cy="1359582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-127000" y="4038600"/>
            <a:ext cx="9499600" cy="188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</a:rPr>
              <a:t>Center for Magnetic Resonance Research (CMRR)</a:t>
            </a:r>
          </a:p>
          <a:p>
            <a:pPr eaLnBrk="1" hangingPunct="1"/>
            <a:r>
              <a:rPr lang="en-US" sz="2800">
                <a:solidFill>
                  <a:srgbClr val="000000"/>
                </a:solidFill>
              </a:rPr>
              <a:t>University of Minnesota, Twin Cities</a:t>
            </a: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-1043950" y="2743917"/>
            <a:ext cx="11924731" cy="0"/>
          </a:xfrm>
          <a:prstGeom prst="line">
            <a:avLst/>
          </a:prstGeom>
          <a:noFill/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9953E-7B39-CDC1-6AEB-6137E4FFAC05}"/>
              </a:ext>
            </a:extLst>
          </p:cNvPr>
          <p:cNvSpPr txBox="1"/>
          <p:nvPr/>
        </p:nvSpPr>
        <p:spPr>
          <a:xfrm>
            <a:off x="1199302" y="5258955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These slides: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87CE7-2340-87CD-F556-5D5392292E1C}"/>
              </a:ext>
            </a:extLst>
          </p:cNvPr>
          <p:cNvSpPr txBox="1"/>
          <p:nvPr/>
        </p:nvSpPr>
        <p:spPr>
          <a:xfrm>
            <a:off x="6096000" y="5257800"/>
            <a:ext cx="232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More information: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C35C2-AC23-FC71-07A5-2BA8ED85B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197" y="5598137"/>
            <a:ext cx="1118164" cy="1118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6D1E9-4833-04D6-17A7-4127A56F8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368" y="5598137"/>
            <a:ext cx="1118165" cy="111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"/>
    </mc:Choice>
    <mc:Fallback xmlns="">
      <p:transition spd="slow" advTm="5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9DA1F-FCE9-07AA-4F45-6E7B801E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FB71-AA40-A1A8-B699-05E22035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4AA5-128F-054D-69C4-EB55FF484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60" y="1031190"/>
            <a:ext cx="8753040" cy="5791200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2EE1F-09B4-3C9A-4383-408AF2BFF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515F792-1212-78F1-6FCA-81329BC37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6865BF-880E-3C56-9FDF-C080C9CD7C4D}"/>
              </a:ext>
            </a:extLst>
          </p:cNvPr>
          <p:cNvSpPr txBox="1">
            <a:spLocks/>
          </p:cNvSpPr>
          <p:nvPr/>
        </p:nvSpPr>
        <p:spPr bwMode="auto">
          <a:xfrm>
            <a:off x="2895600" y="2555190"/>
            <a:ext cx="3495240" cy="201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400" kern="0"/>
              <a:t>See more examples at: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DFCCBF-1FF7-0741-5EBD-84680947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971800"/>
            <a:ext cx="1118164" cy="11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pic>
        <p:nvPicPr>
          <p:cNvPr id="5" name="Picture 4" descr="brain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182100" cy="6886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0432" y="2641600"/>
            <a:ext cx="2561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http://cvnlab.net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7ED3D-D510-9043-A9C1-293A57BA6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2961033" cy="2860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8EF2E-08FA-D94C-98BF-A1E20249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910" y="3666950"/>
            <a:ext cx="2961033" cy="2860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A2CEA-163B-DB49-A798-2CA2FE7D769B}"/>
              </a:ext>
            </a:extLst>
          </p:cNvPr>
          <p:cNvSpPr txBox="1"/>
          <p:nvPr/>
        </p:nvSpPr>
        <p:spPr>
          <a:xfrm>
            <a:off x="5737622" y="3318620"/>
            <a:ext cx="71543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C156E-DA65-F24C-8663-928C16BB6AFB}"/>
              </a:ext>
            </a:extLst>
          </p:cNvPr>
          <p:cNvSpPr txBox="1"/>
          <p:nvPr/>
        </p:nvSpPr>
        <p:spPr>
          <a:xfrm>
            <a:off x="2006829" y="3319046"/>
            <a:ext cx="78427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8012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3A07-2753-9B51-B251-F34ADFE8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goal of a scientific figure?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EF210-593C-4DE3-E4E1-08108305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The goal is to </a:t>
            </a:r>
            <a:r>
              <a:rPr lang="en-US" sz="2400" b="1">
                <a:solidFill>
                  <a:srgbClr val="FF0000"/>
                </a:solidFill>
              </a:rPr>
              <a:t>communicate information</a:t>
            </a:r>
            <a:r>
              <a:rPr lang="en-US" sz="2400">
                <a:solidFill>
                  <a:srgbClr val="FF0000"/>
                </a:solidFill>
              </a:rPr>
              <a:t> (about data):</a:t>
            </a:r>
            <a:endParaRPr lang="en-US" sz="2000">
              <a:solidFill>
                <a:srgbClr val="FF0000"/>
              </a:solidFill>
            </a:endParaRPr>
          </a:p>
          <a:p>
            <a:pPr lvl="1"/>
            <a:r>
              <a:rPr lang="en-US" sz="2000">
                <a:solidFill>
                  <a:srgbClr val="FF0000"/>
                </a:solidFill>
              </a:rPr>
              <a:t>Data points, how you analyzed them, and the “final answer”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The more information conveyed, the better (up to a point)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2FF94-D3B2-1DF0-8B37-41CFAE99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04E6B96-0605-93E8-D74C-ECD7BF1439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F0A253-3106-659B-1067-849C993FF59E}"/>
              </a:ext>
            </a:extLst>
          </p:cNvPr>
          <p:cNvGrpSpPr/>
          <p:nvPr/>
        </p:nvGrpSpPr>
        <p:grpSpPr>
          <a:xfrm>
            <a:off x="2237833" y="2804313"/>
            <a:ext cx="4648200" cy="3192903"/>
            <a:chOff x="2237833" y="2804313"/>
            <a:chExt cx="4648200" cy="31929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9F9BC-B3F6-FB3F-DB82-32B886DC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7833" y="2804313"/>
              <a:ext cx="4648200" cy="26058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874E5C-EAE1-547D-D791-74D839CBF350}"/>
                </a:ext>
              </a:extLst>
            </p:cNvPr>
            <p:cNvSpPr txBox="1"/>
            <p:nvPr/>
          </p:nvSpPr>
          <p:spPr>
            <a:xfrm>
              <a:off x="2931390" y="5473996"/>
              <a:ext cx="328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FF0000"/>
                  </a:solidFill>
                </a:rPr>
                <a:t>You want to transmit information to the </a:t>
              </a:r>
              <a:br>
                <a:rPr lang="en-US" sz="1400">
                  <a:solidFill>
                    <a:srgbClr val="FF0000"/>
                  </a:solidFill>
                </a:rPr>
              </a:br>
              <a:r>
                <a:rPr lang="en-US" sz="1400">
                  <a:solidFill>
                    <a:srgbClr val="FF0000"/>
                  </a:solidFill>
                </a:rPr>
                <a:t>reader so well that they “get it”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62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49AAD-A7E9-C364-1926-125AC967A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BBDE-A02B-7F53-698A-DA822867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good figure?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80FCD-C804-C509-7FD7-AA228D5B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Technically precise and accurate</a:t>
            </a:r>
          </a:p>
          <a:p>
            <a:r>
              <a:rPr lang="en-US" sz="2400">
                <a:solidFill>
                  <a:srgbClr val="FF0000"/>
                </a:solidFill>
              </a:rPr>
              <a:t>Visually appealing and inviting</a:t>
            </a:r>
          </a:p>
          <a:p>
            <a:r>
              <a:rPr lang="en-US" sz="2400">
                <a:solidFill>
                  <a:srgbClr val="FF0000"/>
                </a:solidFill>
              </a:rPr>
              <a:t>Reader gets information quickly and with low effort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4ED73-2AD6-86FD-A007-BE6C061E2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F6B4A74-D25C-91E0-D2E6-96ABCA32A5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4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4723-B384-2B5F-FBB4-6616976B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249D-A363-091C-8193-A2A4271C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 good figure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40222-0015-7F1A-3460-CA7A5EBCB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4832760-DA4C-B3AD-2EDB-7ABD252015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2CF04E-B69A-26F0-D3F0-3F50D43F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219" y="1230690"/>
            <a:ext cx="5763581" cy="5210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2929-26F8-9BFC-434C-3AC95AC0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9" y="1031190"/>
            <a:ext cx="3419041" cy="5791200"/>
          </a:xfrm>
        </p:spPr>
        <p:txBody>
          <a:bodyPr/>
          <a:lstStyle/>
          <a:p>
            <a:r>
              <a:rPr lang="en-US" sz="2000">
                <a:solidFill>
                  <a:srgbClr val="FF0000"/>
                </a:solidFill>
              </a:rPr>
              <a:t>Every little thing counts</a:t>
            </a:r>
            <a:br>
              <a:rPr lang="en-US" sz="2000">
                <a:solidFill>
                  <a:srgbClr val="FF0000"/>
                </a:solidFill>
              </a:rPr>
            </a:br>
            <a:r>
              <a:rPr lang="en-US" sz="1400">
                <a:solidFill>
                  <a:srgbClr val="FF0000"/>
                </a:solidFill>
              </a:rPr>
              <a:t>(e.g., choice of visual elements, color, line width, spacing and alignment, text labels, colormap choice, axis ranges, text size)</a:t>
            </a:r>
          </a:p>
          <a:p>
            <a:r>
              <a:rPr lang="en-US" sz="2000">
                <a:solidFill>
                  <a:srgbClr val="FF0000"/>
                </a:solidFill>
              </a:rPr>
              <a:t>Aesthetics are important: make the content easy-to-swallow</a:t>
            </a:r>
          </a:p>
          <a:p>
            <a:r>
              <a:rPr lang="en-US" sz="2000">
                <a:solidFill>
                  <a:srgbClr val="FF0000"/>
                </a:solidFill>
              </a:rPr>
              <a:t>Division of labor between what’s on the figure and what’s in the caption. Use this to your advantage.</a:t>
            </a:r>
          </a:p>
          <a:p>
            <a:r>
              <a:rPr lang="en-US" sz="2000">
                <a:solidFill>
                  <a:srgbClr val="FF0000"/>
                </a:solidFill>
              </a:rPr>
              <a:t>White-space efficiency. Use space wisely.</a:t>
            </a:r>
          </a:p>
          <a:p>
            <a:r>
              <a:rPr lang="en-US" sz="2000">
                <a:solidFill>
                  <a:srgbClr val="FF0000"/>
                </a:solidFill>
              </a:rPr>
              <a:t>Think hard about the point of the figure. Optimize for that.</a:t>
            </a:r>
          </a:p>
        </p:txBody>
      </p:sp>
    </p:spTree>
    <p:extLst>
      <p:ext uri="{BB962C8B-B14F-4D97-AF65-F5344CB8AC3E}">
        <p14:creationId xmlns:p14="http://schemas.microsoft.com/office/powerpoint/2010/main" val="21764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D197B-1D44-ADBA-A27E-EE67CE22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831A-0F11-199E-6DEF-A0F7B6B7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7DBF6-09AC-AB43-6D73-891C872C0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60" y="1031190"/>
            <a:ext cx="8753040" cy="5791200"/>
          </a:xfrm>
        </p:spPr>
        <p:txBody>
          <a:bodyPr/>
          <a:lstStyle/>
          <a:p>
            <a:r>
              <a:rPr lang="en-US" sz="2400" b="1">
                <a:solidFill>
                  <a:srgbClr val="FF0000"/>
                </a:solidFill>
              </a:rPr>
              <a:t>Iterate</a:t>
            </a:r>
            <a:r>
              <a:rPr lang="en-US" sz="2400">
                <a:solidFill>
                  <a:srgbClr val="FF0000"/>
                </a:solidFill>
              </a:rPr>
              <a:t>. Figures have a lot of interacting parts, so it may take time to settle on an optimum.</a:t>
            </a:r>
          </a:p>
          <a:p>
            <a:r>
              <a:rPr lang="en-US" sz="2400" b="1">
                <a:solidFill>
                  <a:srgbClr val="FF0000"/>
                </a:solidFill>
              </a:rPr>
              <a:t>Automate</a:t>
            </a:r>
            <a:r>
              <a:rPr lang="en-US" sz="2400">
                <a:solidFill>
                  <a:srgbClr val="FF0000"/>
                </a:solidFill>
              </a:rPr>
              <a:t> as much as possible (via code); manually tweak only at the end</a:t>
            </a:r>
          </a:p>
          <a:p>
            <a:r>
              <a:rPr lang="en-US" sz="2400">
                <a:solidFill>
                  <a:srgbClr val="FF0000"/>
                </a:solidFill>
              </a:rPr>
              <a:t>Get honest </a:t>
            </a:r>
            <a:r>
              <a:rPr lang="en-US" sz="2400" b="1">
                <a:solidFill>
                  <a:srgbClr val="FF0000"/>
                </a:solidFill>
              </a:rPr>
              <a:t>feedback</a:t>
            </a:r>
            <a:r>
              <a:rPr lang="en-US" sz="2400">
                <a:solidFill>
                  <a:srgbClr val="FF0000"/>
                </a:solidFill>
              </a:rPr>
              <a:t> (show a naive observer your figure and see if they can explain it back to you)</a:t>
            </a:r>
          </a:p>
          <a:p>
            <a:endParaRPr lang="en-US" sz="2400">
              <a:solidFill>
                <a:srgbClr val="FF0000"/>
              </a:solidFill>
            </a:endParaRPr>
          </a:p>
          <a:p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70852-AC9E-2A21-115C-03202C0A5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17433AF-B930-E541-640B-24C9096FFA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B23D-B232-1200-F05A-5F3941F0E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BDA1-B4C2-C472-3100-E3E98796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E5B48-26C3-0438-9242-A77B1ECA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60" y="1031190"/>
            <a:ext cx="8753040" cy="5791200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546EC-DC61-1854-97CF-CF4D97462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9B5D03A-C390-F99B-BAB5-55AEE961AD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20B23-AE7A-89DF-843A-88E74DBE0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67" y="1757671"/>
            <a:ext cx="9097367" cy="38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112D-A43B-B03A-9569-CF53279A7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59AD-1B01-154F-5840-FBF42A82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96992-28D4-D030-A667-45D38D7E6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60" y="1031190"/>
            <a:ext cx="8753040" cy="5791200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8FCB6-85A6-515D-6EF5-DCB9323EE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2C84818-A204-4B90-A4F3-A8C333AA36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1F110-712D-3D08-AFDF-5D58FFBAD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" y="1015550"/>
            <a:ext cx="8549640" cy="530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4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D6CD3-A6B3-A285-CA35-4FE28DF3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35F7-9FC4-0DA6-E9C7-7C8C4806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435E-4794-ECB6-2AA6-BEA0A69D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60" y="1031190"/>
            <a:ext cx="8753040" cy="5791200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0F114-A31D-1CAF-6309-E25F01F8F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9023EF5-41BC-DD0B-7493-29941A23EC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04A06-1D8B-00A2-3628-C13FFF59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1143000"/>
            <a:ext cx="8549640" cy="50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6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0BC7B-1F80-DF10-682A-975494409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8891-7CEA-6678-DF4F-9CEB7C76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8A172-E52A-12A1-03C2-3DF515B06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60" y="1031190"/>
            <a:ext cx="8753040" cy="5791200"/>
          </a:xfrm>
        </p:spPr>
        <p:txBody>
          <a:bodyPr/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11647-AE3A-4093-42CF-D55F4D4A2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68A0B61-F937-75D2-9A79-92EB85F7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8FA62-E7AA-1C15-5C31-D2F25DDC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66800"/>
            <a:ext cx="6036566" cy="53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4451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TheWindingSheet:Applications:Microsoft Office 2004:Templates:Presentations:Designs:Blank Presentation</Template>
  <TotalTime>94702</TotalTime>
  <Words>445</Words>
  <Application>Microsoft Macintosh PowerPoint</Application>
  <PresentationFormat>On-screen Show (4:3)</PresentationFormat>
  <Paragraphs>60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Blank Presentation</vt:lpstr>
      <vt:lpstr>Making good scientific figures</vt:lpstr>
      <vt:lpstr>What is the goal of a scientific figure?</vt:lpstr>
      <vt:lpstr>What makes a good figure?</vt:lpstr>
      <vt:lpstr>Designing a good figure</vt:lpstr>
      <vt:lpstr>Tips</vt:lpstr>
      <vt:lpstr>More examples</vt:lpstr>
      <vt:lpstr>More examples</vt:lpstr>
      <vt:lpstr>More examples</vt:lpstr>
      <vt:lpstr>More examples</vt:lpstr>
      <vt:lpstr>More examples</vt:lpstr>
      <vt:lpstr>PowerPoint Presentation</vt:lpstr>
    </vt:vector>
  </TitlesOfParts>
  <Company>Kendrick Kay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shape representation in human visual cortex using fMRI</dc:title>
  <dc:creator>Kendrick Kay</dc:creator>
  <cp:lastModifiedBy>Kendrick Kay</cp:lastModifiedBy>
  <cp:revision>1802</cp:revision>
  <cp:lastPrinted>2012-03-01T19:23:33Z</cp:lastPrinted>
  <dcterms:created xsi:type="dcterms:W3CDTF">2013-04-21T06:44:05Z</dcterms:created>
  <dcterms:modified xsi:type="dcterms:W3CDTF">2025-07-30T18:22:04Z</dcterms:modified>
</cp:coreProperties>
</file>